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5"/>
  </p:notesMasterIdLst>
  <p:sldIdLst>
    <p:sldId id="256" r:id="rId3"/>
    <p:sldId id="261" r:id="rId4"/>
    <p:sldId id="259" r:id="rId5"/>
    <p:sldId id="262" r:id="rId6"/>
    <p:sldId id="260" r:id="rId7"/>
    <p:sldId id="264" r:id="rId8"/>
    <p:sldId id="263" r:id="rId9"/>
    <p:sldId id="265" r:id="rId10"/>
    <p:sldId id="267" r:id="rId11"/>
    <p:sldId id="268" r:id="rId12"/>
    <p:sldId id="269" r:id="rId13"/>
    <p:sldId id="270" r:id="rId14"/>
  </p:sldIdLst>
  <p:sldSz cx="12192000" cy="6858000"/>
  <p:notesSz cx="7010400" cy="9296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Light" panose="020B0604020202020204" charset="0"/>
      <p:regular r:id="rId20"/>
      <p:bold r:id="rId21"/>
      <p:italic r:id="rId22"/>
      <p:boldItalic r:id="rId23"/>
    </p:embeddedFont>
    <p:embeddedFont>
      <p:font typeface="Arimo" panose="020B060402020202020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Roboto Thin" panose="020B0604020202020204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13EF8-0EB5-4C55-8DF1-9569C7811192}">
  <a:tblStyle styleId="{D3513EF8-0EB5-4C55-8DF1-9569C78111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8049" cy="46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784" y="0"/>
            <a:ext cx="3038049" cy="46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947" cy="365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30643"/>
            <a:ext cx="3038049" cy="46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049" cy="46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391909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391909b0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http://www3.weforum.org/docs/WEF_The_future_of_financial_infrastructure.pdf</a:t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248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45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47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878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50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0435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7745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218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53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90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eced758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eced7586_0_151:notes"/>
          <p:cNvSpPr txBox="1">
            <a:spLocks noGrp="1"/>
          </p:cNvSpPr>
          <p:nvPr>
            <p:ph type="body" idx="1"/>
          </p:nvPr>
        </p:nvSpPr>
        <p:spPr>
          <a:xfrm>
            <a:off x="700727" y="4474443"/>
            <a:ext cx="5608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3eced7586_0_151:notes"/>
          <p:cNvSpPr txBox="1">
            <a:spLocks noGrp="1"/>
          </p:cNvSpPr>
          <p:nvPr>
            <p:ph type="sldNum" idx="12"/>
          </p:nvPr>
        </p:nvSpPr>
        <p:spPr>
          <a:xfrm>
            <a:off x="3970784" y="8830643"/>
            <a:ext cx="3038100" cy="465900"/>
          </a:xfrm>
          <a:prstGeom prst="rect">
            <a:avLst/>
          </a:prstGeom>
        </p:spPr>
        <p:txBody>
          <a:bodyPr spcFirstLastPara="1" wrap="square" lIns="86000" tIns="43000" rIns="86000" bIns="430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3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CUSTOM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4285000" y="6457097"/>
            <a:ext cx="36219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© 2017 consensys.net/enterprise</a:t>
            </a:r>
            <a:endParaRPr sz="1100">
              <a:solidFill>
                <a:srgbClr val="6666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01600" y="1258277"/>
            <a:ext cx="1198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12667" y="1500567"/>
            <a:ext cx="11316900" cy="473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 sz="1300">
                <a:solidFill>
                  <a:srgbClr val="000000"/>
                </a:solidFill>
              </a:defRPr>
            </a:lvl1pPr>
            <a:lvl2pPr marL="914400" lvl="1" indent="-3111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 sz="1300">
                <a:solidFill>
                  <a:srgbClr val="000000"/>
                </a:solidFill>
              </a:defRPr>
            </a:lvl2pPr>
            <a:lvl3pPr marL="1371600" lvl="2" indent="-3111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>
                <a:solidFill>
                  <a:srgbClr val="000000"/>
                </a:solidFill>
              </a:defRPr>
            </a:lvl3pPr>
            <a:lvl4pPr marL="1828800" lvl="3" indent="-3111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 sz="1300">
                <a:solidFill>
                  <a:srgbClr val="000000"/>
                </a:solidFill>
              </a:defRPr>
            </a:lvl4pPr>
            <a:lvl5pPr marL="2286000" lvl="4" indent="-3111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 sz="1300">
                <a:solidFill>
                  <a:srgbClr val="000000"/>
                </a:solidFill>
              </a:defRPr>
            </a:lvl5pPr>
            <a:lvl6pPr marL="2743200" lvl="5" indent="-3111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>
                <a:solidFill>
                  <a:srgbClr val="000000"/>
                </a:solidFill>
              </a:defRPr>
            </a:lvl6pPr>
            <a:lvl7pPr marL="3200400" lvl="6" indent="-3111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 sz="1300">
                <a:solidFill>
                  <a:srgbClr val="000000"/>
                </a:solidFill>
              </a:defRPr>
            </a:lvl7pPr>
            <a:lvl8pPr marL="3657600" lvl="7" indent="-3111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 sz="1300">
                <a:solidFill>
                  <a:srgbClr val="000000"/>
                </a:solidFill>
              </a:defRPr>
            </a:lvl8pPr>
            <a:lvl9pPr marL="4114800" lvl="8" indent="-3111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300"/>
              <a:buChar char="■"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225067" y="96917"/>
            <a:ext cx="10116300" cy="48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225067" y="634625"/>
            <a:ext cx="10103700" cy="57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0532400" y="6416675"/>
            <a:ext cx="1285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solidFill>
                  <a:srgbClr val="FF0000"/>
                </a:solidFill>
              </a:rPr>
              <a:t>Confidential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0" y="0"/>
            <a:ext cx="156000" cy="634500"/>
          </a:xfrm>
          <a:prstGeom prst="rect">
            <a:avLst/>
          </a:prstGeom>
          <a:solidFill>
            <a:srgbClr val="1238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6100" y="6283350"/>
            <a:ext cx="594300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6F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0108" y="2077113"/>
            <a:ext cx="3588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Roboto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1">
  <p:cSld name="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446684"/>
            <a:ext cx="12204300" cy="462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6589164"/>
            <a:ext cx="12204300" cy="291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0" y="-13800"/>
            <a:ext cx="12204300" cy="462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2667" y="1500567"/>
            <a:ext cx="11316900" cy="4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900"/>
              <a:buFont typeface="Roboto"/>
              <a:buNone/>
              <a:def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10933" y="20497"/>
            <a:ext cx="10116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11409033" y="6589165"/>
            <a:ext cx="7317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1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285000" y="6630165"/>
            <a:ext cx="36219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Roboto"/>
              <a:buNone/>
            </a:pPr>
            <a:r>
              <a:rPr lang="en-US" sz="1100" b="0" i="0" u="none" strike="noStrike" cap="non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  <a:endParaRPr sz="1900"/>
          </a:p>
        </p:txBody>
      </p:sp>
      <p:pic>
        <p:nvPicPr>
          <p:cNvPr id="75" name="Google Shape;75;p15" descr="logo-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32" y="6589165"/>
            <a:ext cx="291300" cy="2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descr="logo-wo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84" y="6666065"/>
            <a:ext cx="1096800" cy="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title" idx="2"/>
          </p:nvPr>
        </p:nvSpPr>
        <p:spPr>
          <a:xfrm>
            <a:off x="110933" y="480967"/>
            <a:ext cx="10116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Roboto"/>
              <a:buNone/>
              <a:defRPr sz="13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700"/>
              <a:buFont typeface="Roboto"/>
              <a:buNone/>
              <a:defRPr sz="24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laimer">
  <p:cSld name="Disclaim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0100" y="2209801"/>
            <a:ext cx="29718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3657600" y="6432541"/>
            <a:ext cx="4876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Open Sans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© 201</a:t>
            </a:r>
            <a: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0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consensys.net/enterprise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CUSTOM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Roboto Thin"/>
              <a:buNone/>
              <a:defRPr sz="48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Light"/>
              <a:buNone/>
              <a:defRPr sz="3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16" name="Google Shape;116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CFE2F3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1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25" name="Google Shape;125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21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34" name="Google Shape;134;p2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2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927" y="6414896"/>
            <a:ext cx="886965" cy="32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3"/>
          <p:cNvGrpSpPr/>
          <p:nvPr/>
        </p:nvGrpSpPr>
        <p:grpSpPr>
          <a:xfrm rot="10800000" flipH="1">
            <a:off x="8130968" y="4165674"/>
            <a:ext cx="4060732" cy="2707359"/>
            <a:chOff x="6098378" y="5"/>
            <a:chExt cx="3045625" cy="2030570"/>
          </a:xfrm>
        </p:grpSpPr>
        <p:sp>
          <p:nvSpPr>
            <p:cNvPr id="143" name="Google Shape;143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49" name="Google Shape;149;p23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927" y="6414896"/>
            <a:ext cx="886965" cy="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11280567" y="6360610"/>
            <a:ext cx="731700" cy="3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15600" y="3434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11280567" y="6360610"/>
            <a:ext cx="731700" cy="3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8241344" y="5563390"/>
            <a:ext cx="3950345" cy="1317185"/>
            <a:chOff x="6181163" y="3903669"/>
            <a:chExt cx="2962833" cy="987913"/>
          </a:xfrm>
        </p:grpSpPr>
        <p:sp>
          <p:nvSpPr>
            <p:cNvPr id="156" name="Google Shape;156;p2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Google Shape;160;p24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914" y="6417186"/>
            <a:ext cx="886965" cy="3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15600" y="3434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415600" y="3434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6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914" y="6417186"/>
            <a:ext cx="886965" cy="3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7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914" y="6417186"/>
            <a:ext cx="886965" cy="3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8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78" name="Google Shape;178;p2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11280567" y="6360610"/>
            <a:ext cx="731700" cy="3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54000" y="2042800"/>
            <a:ext cx="5393700" cy="2085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354000" y="4200002"/>
            <a:ext cx="5393700" cy="169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11280567" y="6360610"/>
            <a:ext cx="731700" cy="3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29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914" y="6417186"/>
            <a:ext cx="886965" cy="3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30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914" y="6417186"/>
            <a:ext cx="886965" cy="3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1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98" name="Google Shape;198;p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31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sldNum" idx="12"/>
          </p:nvPr>
        </p:nvSpPr>
        <p:spPr>
          <a:xfrm>
            <a:off x="11280567" y="6360610"/>
            <a:ext cx="731700" cy="3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31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927" y="6414896"/>
            <a:ext cx="886965" cy="32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2"/>
          <p:cNvGrpSpPr/>
          <p:nvPr/>
        </p:nvGrpSpPr>
        <p:grpSpPr>
          <a:xfrm rot="10800000" flipH="1">
            <a:off x="8130968" y="4165674"/>
            <a:ext cx="4060732" cy="2707359"/>
            <a:chOff x="6098378" y="5"/>
            <a:chExt cx="3045625" cy="2030570"/>
          </a:xfrm>
        </p:grpSpPr>
        <p:sp>
          <p:nvSpPr>
            <p:cNvPr id="209" name="Google Shape;209;p3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32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16" name="Google Shape;216;p32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927" y="6414896"/>
            <a:ext cx="886965" cy="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11280567" y="6360610"/>
            <a:ext cx="731700" cy="3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 1">
  <p:cSld name="BIG_NUMBER_1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3"/>
          <p:cNvGrpSpPr/>
          <p:nvPr/>
        </p:nvGrpSpPr>
        <p:grpSpPr>
          <a:xfrm rot="10800000" flipH="1">
            <a:off x="8130968" y="4165674"/>
            <a:ext cx="4060732" cy="2707359"/>
            <a:chOff x="6098378" y="5"/>
            <a:chExt cx="3045625" cy="2030570"/>
          </a:xfrm>
        </p:grpSpPr>
        <p:sp>
          <p:nvSpPr>
            <p:cNvPr id="220" name="Google Shape;220;p3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3"/>
          <p:cNvGrpSpPr/>
          <p:nvPr/>
        </p:nvGrpSpPr>
        <p:grpSpPr>
          <a:xfrm flipH="1">
            <a:off x="-18305" y="-18607"/>
            <a:ext cx="4060732" cy="2707359"/>
            <a:chOff x="6098378" y="5"/>
            <a:chExt cx="3045625" cy="2030570"/>
          </a:xfrm>
        </p:grpSpPr>
        <p:sp>
          <p:nvSpPr>
            <p:cNvPr id="226" name="Google Shape;226;p3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sldNum" idx="12"/>
          </p:nvPr>
        </p:nvSpPr>
        <p:spPr>
          <a:xfrm>
            <a:off x="11280567" y="6405900"/>
            <a:ext cx="731700" cy="32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34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914" y="6417186"/>
            <a:ext cx="886965" cy="3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15600" y="3434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 rotWithShape="1">
          <a:blip r:embed="rId4">
            <a:alphaModFix/>
          </a:blip>
          <a:srcRect t="21654" r="9272" b="3752"/>
          <a:stretch/>
        </p:blipFill>
        <p:spPr>
          <a:xfrm>
            <a:off x="2049600" y="699"/>
            <a:ext cx="10142400" cy="26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4900" y="3984450"/>
            <a:ext cx="2509470" cy="271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 rotWithShape="1">
          <a:blip r:embed="rId6">
            <a:alphaModFix/>
          </a:blip>
          <a:srcRect l="28586" b="3353"/>
          <a:stretch/>
        </p:blipFill>
        <p:spPr>
          <a:xfrm>
            <a:off x="0" y="56000"/>
            <a:ext cx="1900834" cy="2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9"/>
          <p:cNvSpPr txBox="1"/>
          <p:nvPr/>
        </p:nvSpPr>
        <p:spPr>
          <a:xfrm>
            <a:off x="638598" y="2784501"/>
            <a:ext cx="114489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5400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lang="en-US" sz="5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Protocol and </a:t>
            </a:r>
            <a:r>
              <a:rPr lang="en-US" sz="5400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5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101</a:t>
            </a:r>
            <a:endParaRPr sz="54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Sarang Parikh</a:t>
            </a: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Order of Satoshi | Blockchain at NMIT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237000" y="283374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Creating the Repository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58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237000" y="45630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Working with Repository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080" y="1502229"/>
            <a:ext cx="106404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The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add command adds a change in the working directory to the staging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area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add &lt;file&gt;/&lt;directory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&gt;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The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status command shows the status of the files that needs to be updated in to the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repository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status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The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commit command commits the staged snapshot to the project history (saves into the repository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commit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5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237000" y="45630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Working with Remote Repository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080" y="1502229"/>
            <a:ext cx="106404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The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remote command lets you create, view, and delete connections to other repositories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remote add &lt;name&gt; &lt;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url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&gt;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Remove the connection to the remote repository called &lt;name&gt;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remove &lt;name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&gt;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To rename the remote repository issue the command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remote rename &lt;old-name&gt; &lt;new-name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&gt;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To push the local repository into remote repository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push -u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my_local_repo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master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36" y="699708"/>
            <a:ext cx="6005392" cy="5104583"/>
          </a:xfrm>
          <a:prstGeom prst="rect">
            <a:avLst/>
          </a:prstGeom>
        </p:spPr>
      </p:pic>
      <p:sp>
        <p:nvSpPr>
          <p:cNvPr id="9" name="Google Shape;323;p50"/>
          <p:cNvSpPr txBox="1">
            <a:spLocks/>
          </p:cNvSpPr>
          <p:nvPr/>
        </p:nvSpPr>
        <p:spPr>
          <a:xfrm>
            <a:off x="5018005" y="5804291"/>
            <a:ext cx="2350983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9928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378377" y="49155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 am sure you have done this once in your life…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378377" y="3066905"/>
            <a:ext cx="5669725" cy="17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/>
            <a:endParaRPr lang="en-US" sz="2000" b="1" dirty="0">
              <a:solidFill>
                <a:schemeClr val="bg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/>
          <a:stretch/>
        </p:blipFill>
        <p:spPr>
          <a:xfrm>
            <a:off x="237000" y="1789988"/>
            <a:ext cx="7425721" cy="4936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2196079"/>
            <a:ext cx="4762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8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237000" y="45630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Definition of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703" y="1709738"/>
            <a:ext cx="104241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is a free and open source distributed code management and version control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system.</a:t>
            </a:r>
          </a:p>
          <a:p>
            <a:pPr algn="just" fontAlgn="base"/>
            <a:endParaRPr lang="en-US" sz="20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Linus Torvalds, the creator of Linux, developed and released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in 2005. 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The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project was originally undertaken because available open source version control systems at that time weren't up to up to the requirements of Linux kernel development. 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endParaRPr lang="en-US" sz="20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For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one thing, version control for such a large-scale collaborative effort requires better performance than available systems were capable of -- three seconds to apply a patch, for example, versus 30. 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endParaRPr lang="en-US" sz="20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In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addition to its superior performance,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provides support for a distributed workflow and safeguards against corruption.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endParaRPr lang="en-US" sz="20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endParaRPr lang="en-US" sz="20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237000" y="45630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What is Version Control?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766" y="1998617"/>
            <a:ext cx="10345783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Version control systems are a category of software tools that help a software team manage changes to source code over time</a:t>
            </a:r>
            <a:endParaRPr lang="en-US" sz="11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>
              <a:spcBef>
                <a:spcPts val="1412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Version control software keeps track of every modification to the code in a special kind of database</a:t>
            </a:r>
            <a:endParaRPr lang="en-US" sz="11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>
              <a:spcBef>
                <a:spcPts val="1412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If a mistake is made, developers can turn back the clock and compare earlier versions of the code to help fix the mistake while minimizing disruption to all team members.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8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9" name="Google Shape;323;p50"/>
          <p:cNvSpPr txBox="1">
            <a:spLocks/>
          </p:cNvSpPr>
          <p:nvPr/>
        </p:nvSpPr>
        <p:spPr>
          <a:xfrm>
            <a:off x="3239589" y="5804291"/>
            <a:ext cx="7759337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Are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same?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86" y="1364512"/>
            <a:ext cx="7458893" cy="43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237000" y="45630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3200" dirty="0" err="1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703" y="1709738"/>
            <a:ext cx="596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is a protocol whereas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Github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is an implementation of that protocol which runs over cloud and provide much higher collaboration and team maintenance capability.</a:t>
            </a:r>
          </a:p>
          <a:p>
            <a:pPr algn="just" fontAlgn="base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Some other examples of similar websites are: -</a:t>
            </a:r>
          </a:p>
          <a:p>
            <a:pPr algn="just" fontAlgn="base"/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Gitlab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,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Sourceforge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, etc.</a:t>
            </a:r>
          </a:p>
          <a:p>
            <a:pPr algn="just" fontAlgn="base"/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Github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is so popular that we often use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and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Github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in the same context.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67" y="2021010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9" name="Google Shape;323;p50"/>
          <p:cNvSpPr txBox="1">
            <a:spLocks/>
          </p:cNvSpPr>
          <p:nvPr/>
        </p:nvSpPr>
        <p:spPr>
          <a:xfrm>
            <a:off x="908658" y="5726596"/>
            <a:ext cx="10371909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All of you right now….. Let’s Start the Hands on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54" y="731520"/>
            <a:ext cx="8753583" cy="49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237000" y="456300"/>
            <a:ext cx="115392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sz="3200" dirty="0">
              <a:solidFill>
                <a:schemeClr val="bg1">
                  <a:lumMod val="8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11280567" y="6347296"/>
            <a:ext cx="731700" cy="37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37000" y="0"/>
            <a:ext cx="11539200" cy="45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| Order of Satoshi</a:t>
            </a:r>
            <a:endParaRPr sz="2000" dirty="0">
              <a:solidFill>
                <a:schemeClr val="tx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0"/>
            <a:ext cx="163800" cy="983100"/>
          </a:xfrm>
          <a:prstGeom prst="rect">
            <a:avLst/>
          </a:prstGeom>
          <a:solidFill>
            <a:srgbClr val="3949AB"/>
          </a:solidFill>
          <a:ln w="9525" cap="flat" cmpd="sng">
            <a:solidFill>
              <a:srgbClr val="3949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49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702" y="1709738"/>
            <a:ext cx="11214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Linux:</a:t>
            </a:r>
          </a:p>
          <a:p>
            <a:pPr algn="just" fontAlgn="base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Go to the terminal -&gt;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sudo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apt-get install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endParaRPr lang="en-US" sz="2400" dirty="0" smtClean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Windows:</a:t>
            </a:r>
          </a:p>
          <a:p>
            <a:pPr algn="just" fontAlgn="base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Google -&gt;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Bash -&gt; Install via Wizard.</a:t>
            </a:r>
          </a:p>
          <a:p>
            <a:pPr algn="just" fontAlgn="base"/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Verify:</a:t>
            </a:r>
          </a:p>
          <a:p>
            <a:pPr algn="just" fontAlgn="base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–v</a:t>
            </a:r>
          </a:p>
          <a:p>
            <a:pPr algn="just" fontAlgn="base"/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Configure:</a:t>
            </a:r>
          </a:p>
          <a:p>
            <a:pPr algn="just" fontAlgn="base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config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--global user.name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“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sarang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”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  <a:p>
            <a:pPr algn="just" fontAlgn="base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$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config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–global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user.email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“sarangparikh22@gmail.com”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575</Words>
  <Application>Microsoft Office PowerPoint</Application>
  <PresentationFormat>Widescreen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Open Sans</vt:lpstr>
      <vt:lpstr>Calibri</vt:lpstr>
      <vt:lpstr>Roboto Light</vt:lpstr>
      <vt:lpstr>Arimo</vt:lpstr>
      <vt:lpstr>Montserrat</vt:lpstr>
      <vt:lpstr>Roboto Thin</vt:lpstr>
      <vt:lpstr>Roboto Slab</vt:lpstr>
      <vt:lpstr>Roboto</vt:lpstr>
      <vt:lpstr>Simple Light</vt:lpstr>
      <vt:lpstr>Geometric</vt:lpstr>
      <vt:lpstr>PowerPoint Presentation</vt:lpstr>
      <vt:lpstr>GitHub | Order of Satoshi</vt:lpstr>
      <vt:lpstr>I am sure you have done this once in your life…</vt:lpstr>
      <vt:lpstr>Definition of Git</vt:lpstr>
      <vt:lpstr>What is Version Control?</vt:lpstr>
      <vt:lpstr>GitHub | Order of Satoshi</vt:lpstr>
      <vt:lpstr>Git and Github</vt:lpstr>
      <vt:lpstr>GitHub | Order of Satoshi</vt:lpstr>
      <vt:lpstr>Installation</vt:lpstr>
      <vt:lpstr>Creating the Repository</vt:lpstr>
      <vt:lpstr>Working with Repository</vt:lpstr>
      <vt:lpstr>Working with Remote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Sarang Parikh</dc:creator>
  <cp:lastModifiedBy>Sarang Parikh</cp:lastModifiedBy>
  <cp:revision>54</cp:revision>
  <dcterms:modified xsi:type="dcterms:W3CDTF">2019-10-11T18:37:49Z</dcterms:modified>
</cp:coreProperties>
</file>